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30"/>
  </p:handoutMasterIdLst>
  <p:sldIdLst>
    <p:sldId id="256" r:id="rId4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584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584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7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7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7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7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29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30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31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32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33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36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3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3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3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4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4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4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4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4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4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50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51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52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53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54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57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58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5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6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6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64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65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6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6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6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71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72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7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7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7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0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1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2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7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8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24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25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2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2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2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1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32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3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3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3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8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3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4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4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4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45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4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4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4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4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52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53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4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55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56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59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60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61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2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63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66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67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68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69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0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80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81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82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83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84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87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88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8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9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9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94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95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96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97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98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01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02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03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04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05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0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08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09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10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11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12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15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1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1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1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1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122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  <a:endParaRPr lang="cs-CZ" smtClean="0"/>
          </a:p>
        </p:txBody>
      </p:sp>
      <p:sp>
        <p:nvSpPr>
          <p:cNvPr id="123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124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algn="l"/>
          </a:p>
        </p:txBody>
      </p:sp>
      <p:sp>
        <p:nvSpPr>
          <p:cNvPr id="125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126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  <a:endParaRPr lang="cs-CZ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" name="Shape 31"/>
          <p:cNvSpPr txBox="1"/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" name="Shape 3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" name="Shape 3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" name="Shape 3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OBJECT"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" name="Shape 55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0" name="Shape 5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" name="Shape 5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" name="Shape 5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_HEADER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 panose="020B0604020202020204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60"/>
          <p:cNvSpPr txBox="1"/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Shape 6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" name="Shape 6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" name="Shape 6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_OBJECTS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10"/>
          <p:cNvSpPr txBox="1"/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" name="Shape 11"/>
          <p:cNvSpPr txBox="1"/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" name="Shape 12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" name="Shape 13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4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TWO_OBJECTS_WITH_TEXT"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36"/>
          <p:cNvSpPr txBox="1"/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5" name="Shape 37"/>
          <p:cNvSpPr txBox="1"/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" name="Shape 38"/>
          <p:cNvSpPr txBox="1"/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/>
        </p:txBody>
      </p:sp>
      <p:sp>
        <p:nvSpPr>
          <p:cNvPr id="37" name="Shape 39"/>
          <p:cNvSpPr txBox="1"/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8" name="Shape 40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9" name="Shape 41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" name="Shape 42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_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2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2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" name="Shape 2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OBJECT_WITH_CAPTION_TEXT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44"/>
          <p:cNvSpPr txBox="1"/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3" name="Shape 45"/>
          <p:cNvSpPr txBox="1"/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4" name="Shape 46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Shape 47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8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_WITH_CAPTION_TEXT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25"/>
          <p:cNvSpPr/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0" name="Shape 26"/>
          <p:cNvSpPr txBox="1"/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1" name="Shape 2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Shape 2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VERTICAL_TEXT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50"/>
          <p:cNvSpPr txBox="1"/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Shape 51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Shape 52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Shape 53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_TITLE_AND_VERTICAL_TEXT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16"/>
          <p:cNvSpPr txBox="1"/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6" name="Shape 17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" name="Shape 18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" name="Shape 19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 panose="020B0604020202020204"/>
              <a:buNone/>
              <a:defRPr sz="33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3" name="Shape 2"/>
          <p:cNvSpPr txBox="1"/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 panose="020B0604020202020204"/>
              <a:buChar char="•"/>
              <a:defRPr sz="21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 panose="020B0604020202020204"/>
              <a:buChar char="•"/>
              <a:defRPr sz="15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 panose="020B0604020202020204"/>
              <a:buChar char="•"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4" name="Shape 3"/>
          <p:cNvSpPr txBox="1"/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5" name="Shape 4"/>
          <p:cNvSpPr txBox="1"/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/>
        </p:txBody>
      </p:sp>
      <p:sp>
        <p:nvSpPr>
          <p:cNvPr id="6" name="Shape 5"/>
          <p:cNvSpPr txBox="1"/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</a:fld>
            <a:endParaRPr lang="zh-CN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4.xml"/><Relationship Id="rId8" Type="http://schemas.openxmlformats.org/officeDocument/2006/relationships/slideLayout" Target="../slideLayouts/slideLayout12.xml"/><Relationship Id="rId7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30.png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5.png"/><Relationship Id="rId1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61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35000"/>
                </a:srgbClr>
              </a:gs>
              <a:gs pos="100000">
                <a:srgbClr val="081220">
                  <a:alpha val="5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2" name="AutoShape 4"/>
          <p:cNvSpPr txBox="1"/>
          <p:nvPr/>
        </p:nvSpPr>
        <p:spPr>
          <a:xfrm>
            <a:off x="387213" y="2534781"/>
            <a:ext cx="1117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254000" dist="190500" dir="2700000" algn="tl">
              <a:srgbClr val="FFC832">
                <a:alpha val="8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zh-CN" altLang="en-US" sz="4400" b="1" i="0" u="none" strike="noStrike">
                <a:solidFill>
                  <a:srgbClr val="FFD764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游昕冰雪复古手游起号攻略</a:t>
            </a:r>
            <a:endParaRPr lang="zh-CN" altLang="en-US" sz="4400" b="1" i="0" u="none" strike="noStrike">
              <a:solidFill>
                <a:srgbClr val="FFD764">
                  <a:alpha val="100000"/>
                </a:srgbClr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163" name="Connector 5"/>
          <p:cNvCxnSpPr/>
          <p:nvPr/>
        </p:nvCxnSpPr>
        <p:spPr>
          <a:xfrm rot="-17188">
            <a:off x="4826016" y="34226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64" name="AutoShape 6"/>
          <p:cNvSpPr txBox="1"/>
          <p:nvPr/>
        </p:nvSpPr>
        <p:spPr>
          <a:xfrm>
            <a:off x="1016000" y="3550781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8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快速起号直达二大陆 · 早一步打宝</a:t>
            </a:r>
            <a:r>
              <a:rPr lang="zh-CN" sz="18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早</a:t>
            </a:r>
            <a:r>
              <a:rPr lang="en-US" sz="18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起飞</a:t>
            </a:r>
            <a:endParaRPr lang="en-US" sz="1800" b="0" i="0" u="none" strike="noStrike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5" name="AutoShape 7"/>
          <p:cNvSpPr txBox="1"/>
          <p:nvPr/>
        </p:nvSpPr>
        <p:spPr>
          <a:xfrm>
            <a:off x="1524000" y="4445000"/>
            <a:ext cx="9144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42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3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玩冰雪传奇的兄弟应该都懂：快速起号，直达游戏的核心大陆——冰雪之城，是进游戏后的重中之重，也就是咱们常说的二大陆！早一步进去，早打宝</a:t>
            </a:r>
            <a:r>
              <a:rPr lang="zh-CN" sz="13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早</a:t>
            </a:r>
            <a:r>
              <a:rPr lang="en-US" sz="1300" b="0" i="0" u="none" strike="noStrike">
                <a:solidFill>
                  <a:srgbClr val="FFFFFF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起飞！</a:t>
            </a:r>
            <a:endParaRPr lang="en-US" sz="1300" b="0" i="0" u="none" strike="noStrike">
              <a:solidFill>
                <a:srgbClr val="FFFFFF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72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3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4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01 · 新手接待</a:t>
            </a:r>
            <a:endParaRPr lang="en-US" sz="1100"/>
          </a:p>
        </p:txBody>
      </p:sp>
      <p:sp>
        <p:nvSpPr>
          <p:cNvPr id="275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进游戏找新手接待员领奖励，回城石到盟重土城</a:t>
            </a:r>
            <a:endParaRPr lang="en-US" sz="1100"/>
          </a:p>
        </p:txBody>
      </p:sp>
      <p:cxnSp>
        <p:nvCxnSpPr>
          <p:cNvPr id="276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77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78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79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80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首先进入游戏，来到新手村。根据系统引导找到新手接待员，领取第一个新手任务奖励；领取后系统会继续引导其他新手任务，这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时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我们移动下人物角色，打断引导，点击快捷键上的回城石，来到盟重土城。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81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l="6626" r="6626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82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新手接待员领取任务奖励</a:t>
            </a:r>
            <a:endParaRPr lang="en-US" sz="1100"/>
          </a:p>
        </p:txBody>
      </p:sp>
      <p:pic>
        <p:nvPicPr>
          <p:cNvPr id="283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9196" b="9196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84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快捷键回城石传送盟重土城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88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9" name="AutoShape 4"/>
          <p:cNvSpPr/>
          <p:nvPr/>
        </p:nvSpPr>
        <p:spPr>
          <a:xfrm>
            <a:off x="762000" y="355600"/>
            <a:ext cx="18161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0" name="AutoShape 5"/>
          <p:cNvSpPr txBox="1"/>
          <p:nvPr/>
        </p:nvSpPr>
        <p:spPr>
          <a:xfrm>
            <a:off x="762000" y="355600"/>
            <a:ext cx="18161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02 · 激活码</a:t>
            </a:r>
            <a:endParaRPr lang="en-US" sz="1100"/>
          </a:p>
        </p:txBody>
      </p:sp>
      <p:sp>
        <p:nvSpPr>
          <p:cNvPr id="291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万能商人输入VIP888领新手礼包</a:t>
            </a:r>
            <a:endParaRPr lang="en-US" sz="1100"/>
          </a:p>
        </p:txBody>
      </p:sp>
      <p:cxnSp>
        <p:nvCxnSpPr>
          <p:cNvPr id="292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93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94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95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96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直接来到土城右下角，找到万能商人NPC，点开「激活码兑换」，输入VIP888（字母大写），领取我们的新手礼包（九品证明*3，八品证明*3，七品证明*3，武神丹*10，5000W经验*2，笑傲红尘（称号）*1，气运卷*6）。</a:t>
            </a:r>
            <a:endParaRPr lang="en-US" sz="1100"/>
          </a:p>
        </p:txBody>
      </p:sp>
      <p:pic>
        <p:nvPicPr>
          <p:cNvPr id="297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18640" b="18640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98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土城右下角万能商人NPC</a:t>
            </a:r>
            <a:endParaRPr lang="en-US" sz="1100"/>
          </a:p>
        </p:txBody>
      </p:sp>
      <p:pic>
        <p:nvPicPr>
          <p:cNvPr id="299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5000" b="5000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00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输入VIP888领取新手礼包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30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04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5" name="AutoShape 4"/>
          <p:cNvSpPr/>
          <p:nvPr/>
        </p:nvSpPr>
        <p:spPr>
          <a:xfrm>
            <a:off x="762000" y="355600"/>
            <a:ext cx="16764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6" name="AutoShape 5"/>
          <p:cNvSpPr txBox="1"/>
          <p:nvPr/>
        </p:nvSpPr>
        <p:spPr>
          <a:xfrm>
            <a:off x="762000" y="3556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03 · 充值</a:t>
            </a:r>
            <a:endParaRPr lang="en-US" sz="1100"/>
          </a:p>
        </p:txBody>
      </p:sp>
      <p:sp>
        <p:nvSpPr>
          <p:cNvPr id="307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商城在线充值198档，邮件领灵符学技能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308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09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10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11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12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领取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礼包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后顺手点开商城，「在线充值」里选择198档完成充值。完成后，打开邮件，领取充值获得的灵符，并直接学习跳过新手任务的技能。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13" name="Picture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>
            <a:alphaModFix amt="92000"/>
          </a:blip>
          <a:srcRect t="4186" b="4186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14" name="AutoShape 13"/>
          <p:cNvSpPr txBox="1"/>
          <p:nvPr>
            <p:custDataLst>
              <p:tags r:id="rId4"/>
            </p:custDataLst>
          </p:nvPr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商城在线充值选198档</a:t>
            </a:r>
            <a:endParaRPr lang="en-US" sz="1100"/>
          </a:p>
        </p:txBody>
      </p:sp>
      <p:pic>
        <p:nvPicPr>
          <p:cNvPr id="315" name="Picture 1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alphaModFix amt="92000"/>
          </a:blip>
          <a:srcRect t="6043" b="6043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16" name="AutoShape 15"/>
          <p:cNvSpPr txBox="1"/>
          <p:nvPr>
            <p:custDataLst>
              <p:tags r:id="rId7"/>
            </p:custDataLst>
          </p:nvPr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邮件领取灵符和跳过主线技能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3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20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1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2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100" b="0" i="0" u="none" strike="noStrike">
                <a:solidFill>
                  <a:srgbClr val="D4AF6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04 · </a:t>
            </a:r>
            <a:r>
              <a:rPr lang="zh-CN" sz="1100" b="0" i="0" u="none" strike="noStrike">
                <a:solidFill>
                  <a:srgbClr val="D4AF6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背</a:t>
            </a:r>
            <a:r>
              <a:rPr lang="en-US" sz="1100" b="0" i="0" u="none" strike="noStrike">
                <a:solidFill>
                  <a:srgbClr val="D4AF6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包前置</a:t>
            </a:r>
            <a:endParaRPr lang="en-US" sz="1100" b="0" i="0" u="none" strike="noStrike">
              <a:solidFill>
                <a:srgbClr val="D4AF6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323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◆ 商城</a:t>
            </a:r>
            <a:r>
              <a:rPr lang="zh-CN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【</a:t>
            </a: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补给</a:t>
            </a:r>
            <a:r>
              <a:rPr lang="zh-CN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】</a:t>
            </a: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买玉龙角，开启背包二</a:t>
            </a:r>
            <a:endParaRPr lang="en-US" sz="2400" b="1" i="0" u="none" strike="noStrike">
              <a:solidFill>
                <a:srgbClr val="FFFFFF">
                  <a:alpha val="100000"/>
                </a:srgbClr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324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25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6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27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28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在商城的「补给」里拉到底，购买一个玉龙角，用来开启【背包二】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，送的物品太多，不开一页背包装不下</a:t>
            </a:r>
            <a:endParaRPr lang="zh-CN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29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781" b="5781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30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商城补给页玉龙角1200灵符</a:t>
            </a:r>
            <a:endParaRPr lang="en-US" sz="1100"/>
          </a:p>
        </p:txBody>
      </p:sp>
      <p:pic>
        <p:nvPicPr>
          <p:cNvPr id="331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2537" b="2537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32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消耗玉龙角开启背包二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3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36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7" name="AutoShape 4"/>
          <p:cNvSpPr/>
          <p:nvPr/>
        </p:nvSpPr>
        <p:spPr>
          <a:xfrm>
            <a:off x="762000" y="355600"/>
            <a:ext cx="20955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38" name="AutoShape 5"/>
          <p:cNvSpPr txBox="1"/>
          <p:nvPr/>
        </p:nvSpPr>
        <p:spPr>
          <a:xfrm>
            <a:off x="762000" y="355600"/>
            <a:ext cx="2095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04 · 神技+碎灵</a:t>
            </a:r>
            <a:endParaRPr lang="en-US" sz="1100"/>
          </a:p>
        </p:txBody>
      </p:sp>
      <p:sp>
        <p:nvSpPr>
          <p:cNvPr id="339" name="AutoShape 6"/>
          <p:cNvSpPr txBox="1"/>
          <p:nvPr/>
        </p:nvSpPr>
        <p:spPr>
          <a:xfrm>
            <a:off x="635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买四大神技，碎灵打金花60直接买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340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41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42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43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44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买玉龙角的时候，顺便把商城里面的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技能里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四大神技也买了。【背包二】开启后，再把游戏上方的「碎灵打金」点开，花60直接买下。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45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4820" b="4820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46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商城技能页四大神技</a:t>
            </a:r>
            <a:endParaRPr lang="en-US" sz="1100"/>
          </a:p>
        </p:txBody>
      </p:sp>
      <p:pic>
        <p:nvPicPr>
          <p:cNvPr id="347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l="1039" r="1039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48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碎灵打金按钮位置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3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52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3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4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05 · 首充领奖</a:t>
            </a:r>
            <a:endParaRPr lang="en-US" sz="1100"/>
          </a:p>
        </p:txBody>
      </p:sp>
      <p:sp>
        <p:nvSpPr>
          <p:cNvPr id="355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首充豪礼198档领取，双击君临赞助卡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356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57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8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59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60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买完后点开游戏上方的「首充豪礼」，单笔198档已经激活，直接领取。领取后打开背包，双击使用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【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临天下赞助卡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】</a:t>
            </a:r>
            <a:endParaRPr lang="zh-CN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61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167" b="167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62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首充豪礼按钮位置</a:t>
            </a:r>
            <a:endParaRPr lang="en-US" sz="1100"/>
          </a:p>
        </p:txBody>
      </p:sp>
      <p:pic>
        <p:nvPicPr>
          <p:cNvPr id="363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l="86" r="86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64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198档奖励领取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3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68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9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0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05 · 超级赞助</a:t>
            </a:r>
            <a:endParaRPr lang="en-US" sz="1100"/>
          </a:p>
        </p:txBody>
      </p:sp>
      <p:sp>
        <p:nvSpPr>
          <p:cNvPr id="371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打开超级赞助，奖励物品全部领取</a:t>
            </a:r>
            <a:endParaRPr lang="en-US" sz="1100"/>
          </a:p>
        </p:txBody>
      </p:sp>
      <p:cxnSp>
        <p:nvCxnSpPr>
          <p:cNvPr id="372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3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4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375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6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打开游戏上方的「超级赞助」，把里面的奖励物品全部领取。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77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219" b="5219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78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背包双击君临赞助卡</a:t>
            </a:r>
            <a:endParaRPr lang="en-US" sz="1100"/>
          </a:p>
        </p:txBody>
      </p:sp>
      <p:pic>
        <p:nvPicPr>
          <p:cNvPr id="379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5521" b="5521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80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超级赞助君临天下特权领取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" name="AutoShape 4"/>
          <p:cNvSpPr/>
          <p:nvPr/>
        </p:nvSpPr>
        <p:spPr>
          <a:xfrm>
            <a:off x="762000" y="355600"/>
            <a:ext cx="17780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" name="AutoShape 5"/>
          <p:cNvSpPr txBox="1"/>
          <p:nvPr/>
        </p:nvSpPr>
        <p:spPr>
          <a:xfrm>
            <a:off x="762000" y="355600"/>
            <a:ext cx="1778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06 · 转生节奏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经验卷按节奏吃，一转到五转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9" name="AutoShape 9"/>
          <p:cNvSpPr/>
          <p:nvPr/>
        </p:nvSpPr>
        <p:spPr>
          <a:xfrm>
            <a:off x="635000" y="1651000"/>
            <a:ext cx="10922000" cy="1206500"/>
          </a:xfrm>
          <a:prstGeom prst="roundRect">
            <a:avLst>
              <a:gd name="adj" fmla="val 6315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12700" cap="flat" cmpd="sng">
            <a:solidFill>
              <a:srgbClr val="D4AF6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0" name="Connector 10"/>
          <p:cNvCxnSpPr/>
          <p:nvPr/>
        </p:nvCxnSpPr>
        <p:spPr>
          <a:xfrm rot="5355356">
            <a:off x="273050" y="2260641"/>
            <a:ext cx="977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1" name="AutoShape 11"/>
          <p:cNvSpPr txBox="1"/>
          <p:nvPr/>
        </p:nvSpPr>
        <p:spPr>
          <a:xfrm>
            <a:off x="952500" y="1701800"/>
            <a:ext cx="1041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领取后打开背包，时装、宠物、神魔保险、元宝直接使用；经验卷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需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个一个用，千万不要手快全点了，要按转生节奏来。用一个5000W到88级，找转生NPC【一转】【二转】；再用一个5000W到93级【三转】；三转后用1亿+5000W【四转】；再用两个1亿【五转】。背包还剩3个5000W先直接用了，等会儿再六转，先把其他福利领了再说。</a:t>
            </a:r>
            <a:endParaRPr lang="en-US" sz="1100" b="0" i="0" u="none" strike="noStrike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3008" b="3008"/>
          <a:stretch>
            <a:fillRect/>
          </a:stretch>
        </p:blipFill>
        <p:spPr>
          <a:xfrm>
            <a:off x="1270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3" name="AutoShape 13"/>
          <p:cNvSpPr txBox="1"/>
          <p:nvPr/>
        </p:nvSpPr>
        <p:spPr>
          <a:xfrm>
            <a:off x="762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背包经验卷按节奏使用</a:t>
            </a:r>
            <a:endParaRPr lang="en-US" sz="1100"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15224" b="15224"/>
          <a:stretch>
            <a:fillRect/>
          </a:stretch>
        </p:blipFill>
        <p:spPr>
          <a:xfrm>
            <a:off x="7112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5" name="AutoShape 15"/>
          <p:cNvSpPr txBox="1"/>
          <p:nvPr/>
        </p:nvSpPr>
        <p:spPr>
          <a:xfrm>
            <a:off x="6604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人物转生NPC位置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9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" name="AutoShape 4"/>
          <p:cNvSpPr/>
          <p:nvPr/>
        </p:nvSpPr>
        <p:spPr>
          <a:xfrm>
            <a:off x="762000" y="355600"/>
            <a:ext cx="16764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5"/>
          <p:cNvSpPr txBox="1"/>
          <p:nvPr/>
        </p:nvSpPr>
        <p:spPr>
          <a:xfrm>
            <a:off x="762000" y="3556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07 · 福利</a:t>
            </a:r>
            <a:endParaRPr lang="en-US" sz="1100"/>
          </a:p>
        </p:txBody>
      </p:sp>
      <p:sp>
        <p:nvSpPr>
          <p:cNvPr id="22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福利图标领君临送礼三速神器</a:t>
            </a:r>
            <a:endParaRPr lang="en-US" sz="1100"/>
          </a:p>
        </p:txBody>
      </p:sp>
      <p:cxnSp>
        <p:nvCxnSpPr>
          <p:cNvPr id="23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6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7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点开游戏上方的【福利】图标，首先领取【君临送礼】里的三速开荒神器并直接佩戴。</a:t>
            </a:r>
            <a:endParaRPr lang="en-US" sz="1100"/>
          </a:p>
        </p:txBody>
      </p:sp>
      <p:pic>
        <p:nvPicPr>
          <p:cNvPr id="28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15405" b="15405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9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福利图标位置</a:t>
            </a:r>
            <a:endParaRPr lang="en-US" sz="1100"/>
          </a:p>
        </p:txBody>
      </p:sp>
      <p:pic>
        <p:nvPicPr>
          <p:cNvPr id="30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l="3143" r="3143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31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君临送礼三速神器领取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5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6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07 · 开服庆典</a:t>
            </a:r>
            <a:endParaRPr lang="en-US" sz="1100"/>
          </a:p>
        </p:txBody>
      </p:sp>
      <p:sp>
        <p:nvSpPr>
          <p:cNvPr id="38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每日充值累计充值全领，累充领好礼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39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0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1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42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3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在【福利】里点开「开服庆典」，把【每日充值】和【累计充值】全部领取；再点开【福利】里的「福利」，把【累充领好礼】里的材料全部领取。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44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754" b="5754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45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开服活动每日充值</a:t>
            </a:r>
            <a:endParaRPr lang="en-US" sz="1100"/>
          </a:p>
        </p:txBody>
      </p:sp>
      <p:pic>
        <p:nvPicPr>
          <p:cNvPr id="46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5657" b="5657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47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每日累充领好礼材料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51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2" name="AutoShape 4"/>
          <p:cNvSpPr/>
          <p:nvPr/>
        </p:nvSpPr>
        <p:spPr>
          <a:xfrm>
            <a:off x="762000" y="355600"/>
            <a:ext cx="18161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3" name="AutoShape 5"/>
          <p:cNvSpPr txBox="1"/>
          <p:nvPr/>
        </p:nvSpPr>
        <p:spPr>
          <a:xfrm>
            <a:off x="762000" y="355600"/>
            <a:ext cx="18161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08 · 补48</a:t>
            </a:r>
            <a:endParaRPr lang="en-US" sz="1100"/>
          </a:p>
        </p:txBody>
      </p:sp>
      <p:sp>
        <p:nvSpPr>
          <p:cNvPr id="54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补洞天福地18元礼包+单笔30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55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6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57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58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9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目前已充25800灵符，只能领19800档，差40到29800。建议补48：【洞天福地】18元直购包含188武神丹+500冰灵果，性价比极高；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然后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商城在线充值补单笔30。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（具体看个人意愿）</a:t>
            </a:r>
            <a:endParaRPr lang="zh-CN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60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066" b="5066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61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洞天福地18元直购礼包</a:t>
            </a:r>
            <a:endParaRPr lang="en-US" sz="1100"/>
          </a:p>
        </p:txBody>
      </p:sp>
      <p:pic>
        <p:nvPicPr>
          <p:cNvPr id="62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1120" b="1120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63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商城在线充值单笔30档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67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8" name="AutoShape 4"/>
          <p:cNvSpPr/>
          <p:nvPr/>
        </p:nvSpPr>
        <p:spPr>
          <a:xfrm>
            <a:off x="762000" y="355600"/>
            <a:ext cx="16510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9" name="AutoShape 5"/>
          <p:cNvSpPr txBox="1"/>
          <p:nvPr/>
        </p:nvSpPr>
        <p:spPr>
          <a:xfrm>
            <a:off x="762000" y="3556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08 · 领298档</a:t>
            </a:r>
            <a:endParaRPr lang="en-US" sz="1100"/>
          </a:p>
        </p:txBody>
      </p:sp>
      <p:sp>
        <p:nvSpPr>
          <p:cNvPr id="70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首充豪礼领30档，累充领好礼领29800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71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2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3" name="AutoShape 9"/>
          <p:cNvSpPr/>
          <p:nvPr/>
        </p:nvSpPr>
        <p:spPr>
          <a:xfrm>
            <a:off x="635000" y="1651000"/>
            <a:ext cx="10922000" cy="1206500"/>
          </a:xfrm>
          <a:prstGeom prst="roundRect">
            <a:avLst>
              <a:gd name="adj" fmla="val 6315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12700" cap="flat" cmpd="sng">
            <a:solidFill>
              <a:srgbClr val="D4AF6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74" name="Connector 10"/>
          <p:cNvCxnSpPr/>
          <p:nvPr/>
        </p:nvCxnSpPr>
        <p:spPr>
          <a:xfrm rot="5355356">
            <a:off x="273050" y="2260641"/>
            <a:ext cx="977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75" name="AutoShape 11"/>
          <p:cNvSpPr txBox="1"/>
          <p:nvPr/>
        </p:nvSpPr>
        <p:spPr>
          <a:xfrm>
            <a:off x="952500" y="1701800"/>
            <a:ext cx="1041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补了的玩家别忘了，首充豪礼里还有一个单笔30的档位奖励，这时就可以领取【累充领好礼】里的29800档位了。258的号和306的号开荒区别很大，除非258的运气逆天，后面能洗到人物词条的鸿蒙神圣伤害。具体看个人是否要补，先把该领的福利领完。</a:t>
            </a:r>
            <a:endParaRPr lang="en-US" sz="1100"/>
          </a:p>
        </p:txBody>
      </p:sp>
      <p:pic>
        <p:nvPicPr>
          <p:cNvPr id="76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l="613" r="613"/>
          <a:stretch>
            <a:fillRect/>
          </a:stretch>
        </p:blipFill>
        <p:spPr>
          <a:xfrm>
            <a:off x="1270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77" name="AutoShape 13"/>
          <p:cNvSpPr txBox="1"/>
          <p:nvPr/>
        </p:nvSpPr>
        <p:spPr>
          <a:xfrm>
            <a:off x="762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首充豪礼30档领取</a:t>
            </a:r>
            <a:endParaRPr lang="en-US" sz="1100"/>
          </a:p>
        </p:txBody>
      </p:sp>
      <p:pic>
        <p:nvPicPr>
          <p:cNvPr id="78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5458" b="5458"/>
          <a:stretch>
            <a:fillRect/>
          </a:stretch>
        </p:blipFill>
        <p:spPr>
          <a:xfrm>
            <a:off x="7112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79" name="AutoShape 15"/>
          <p:cNvSpPr txBox="1"/>
          <p:nvPr/>
        </p:nvSpPr>
        <p:spPr>
          <a:xfrm>
            <a:off x="6604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累充领好礼29800档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83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4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5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09 · 风月画卷</a:t>
            </a:r>
            <a:endParaRPr lang="en-US" sz="1100"/>
          </a:p>
        </p:txBody>
      </p:sp>
      <p:sp>
        <p:nvSpPr>
          <p:cNvPr id="86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花6800灵符买冰雪画卷</a:t>
            </a:r>
            <a:r>
              <a:rPr lang="zh-CN" alt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/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87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88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9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90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91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这时可以升【六转】了：打开【福利】里的【风月画卷】，先花6800灵符把冰雪画卷买了，把【风月画卷】里的任务活跃点领了。</a:t>
            </a:r>
            <a:endParaRPr lang="en-US" sz="1100"/>
          </a:p>
        </p:txBody>
      </p:sp>
      <p:pic>
        <p:nvPicPr>
          <p:cNvPr id="92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15918" b="15918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93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风月画卷按钮位置</a:t>
            </a:r>
            <a:endParaRPr lang="en-US" sz="1100"/>
          </a:p>
        </p:txBody>
      </p:sp>
      <p:pic>
        <p:nvPicPr>
          <p:cNvPr id="94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l="6086" r="6086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95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花6800灵符买高级礼盒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99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0" name="AutoShape 4"/>
          <p:cNvSpPr/>
          <p:nvPr/>
        </p:nvSpPr>
        <p:spPr>
          <a:xfrm>
            <a:off x="762000" y="355600"/>
            <a:ext cx="16510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1" name="AutoShape 5"/>
          <p:cNvSpPr txBox="1"/>
          <p:nvPr/>
        </p:nvSpPr>
        <p:spPr>
          <a:xfrm>
            <a:off x="762000" y="3556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09 · 画卷升级</a:t>
            </a:r>
            <a:endParaRPr lang="en-US" sz="1100"/>
          </a:p>
        </p:txBody>
      </p:sp>
      <p:sp>
        <p:nvSpPr>
          <p:cNvPr id="102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◆ 升到20级奖励全选经验，</a:t>
            </a:r>
            <a:r>
              <a:rPr lang="zh-CN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升</a:t>
            </a: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六转</a:t>
            </a:r>
            <a:endParaRPr lang="en-US" sz="2400" b="1" i="0" u="none" strike="noStrike">
              <a:solidFill>
                <a:srgbClr val="FFFFFF">
                  <a:alpha val="100000"/>
                </a:srgbClr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103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4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5" name="AutoShape 9"/>
          <p:cNvSpPr/>
          <p:nvPr/>
        </p:nvSpPr>
        <p:spPr>
          <a:xfrm>
            <a:off x="635000" y="1651000"/>
            <a:ext cx="10922000" cy="1206500"/>
          </a:xfrm>
          <a:prstGeom prst="roundRect">
            <a:avLst>
              <a:gd name="adj" fmla="val 6315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12700" cap="flat" cmpd="sng">
            <a:solidFill>
              <a:srgbClr val="D4AF6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06" name="Connector 10"/>
          <p:cNvCxnSpPr/>
          <p:nvPr/>
        </p:nvCxnSpPr>
        <p:spPr>
          <a:xfrm rot="5355356">
            <a:off x="273050" y="2260641"/>
            <a:ext cx="977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07" name="AutoShape 11"/>
          <p:cNvSpPr txBox="1"/>
          <p:nvPr/>
        </p:nvSpPr>
        <p:spPr>
          <a:xfrm>
            <a:off x="952500" y="1701800"/>
            <a:ext cx="1041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再花些灵符把【风月画卷】升到20级，奖励全选经验；背包经验从低到高吃，升到五转115级就停。顺手把元宝时装、器灵宝箱（领了29800档有80个，否则50个）开出的随机器灵全用了。然后找转生NPC【六转】，转完背包经验全梭哈。还想升级就把画卷升到30级领经验。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（建议升到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30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级，领取经验升级）</a:t>
            </a:r>
            <a:endParaRPr lang="zh-CN" sz="1100" b="0" i="0" u="none" strike="noStrike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08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l="2262" r="2262"/>
          <a:stretch>
            <a:fillRect/>
          </a:stretch>
        </p:blipFill>
        <p:spPr>
          <a:xfrm>
            <a:off x="1270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09" name="AutoShape 13"/>
          <p:cNvSpPr txBox="1"/>
          <p:nvPr/>
        </p:nvSpPr>
        <p:spPr>
          <a:xfrm>
            <a:off x="762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画卷活跃任务</a:t>
            </a:r>
            <a:endParaRPr lang="en-US" sz="1100"/>
          </a:p>
        </p:txBody>
      </p:sp>
      <p:pic>
        <p:nvPicPr>
          <p:cNvPr id="110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1428" b="1428"/>
          <a:stretch>
            <a:fillRect/>
          </a:stretch>
        </p:blipFill>
        <p:spPr>
          <a:xfrm>
            <a:off x="7112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11" name="AutoShape 15"/>
          <p:cNvSpPr txBox="1"/>
          <p:nvPr/>
        </p:nvSpPr>
        <p:spPr>
          <a:xfrm>
            <a:off x="6604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花灵符升到20级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15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6" name="AutoShape 4"/>
          <p:cNvSpPr/>
          <p:nvPr/>
        </p:nvSpPr>
        <p:spPr>
          <a:xfrm>
            <a:off x="762000" y="355600"/>
            <a:ext cx="19558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17" name="AutoShape 5"/>
          <p:cNvSpPr txBox="1"/>
          <p:nvPr/>
        </p:nvSpPr>
        <p:spPr>
          <a:xfrm>
            <a:off x="762000" y="355600"/>
            <a:ext cx="19558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10 · 逆天改命</a:t>
            </a:r>
            <a:endParaRPr lang="en-US" sz="1100"/>
          </a:p>
        </p:txBody>
      </p:sp>
      <p:sp>
        <p:nvSpPr>
          <p:cNvPr id="118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四大体质全部点到材料不够</a:t>
            </a:r>
            <a:endParaRPr lang="en-US" sz="1100"/>
          </a:p>
        </p:txBody>
      </p:sp>
      <p:cxnSp>
        <p:nvCxnSpPr>
          <p:cNvPr id="119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0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21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22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23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把上方的「逆天改命」点开全部点到提示材料不够为止；如果购买了单笔30的档位，先天盾和恶魔石会比258的号多一级。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24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6020" b="6020"/>
          <a:stretch>
            <a:fillRect/>
          </a:stretch>
        </p:blipFill>
        <p:spPr>
          <a:xfrm>
            <a:off x="4191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25" name="AutoShape 13"/>
          <p:cNvSpPr txBox="1"/>
          <p:nvPr/>
        </p:nvSpPr>
        <p:spPr>
          <a:xfrm>
            <a:off x="3683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逆天改命NPC位置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29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0" name="AutoShape 4"/>
          <p:cNvSpPr/>
          <p:nvPr/>
        </p:nvSpPr>
        <p:spPr>
          <a:xfrm>
            <a:off x="762000" y="355600"/>
            <a:ext cx="16510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1" name="AutoShape 5"/>
          <p:cNvSpPr txBox="1"/>
          <p:nvPr/>
        </p:nvSpPr>
        <p:spPr>
          <a:xfrm>
            <a:off x="762000" y="3556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11 · 器灵大殿</a:t>
            </a:r>
            <a:endParaRPr lang="en-US" sz="1100"/>
          </a:p>
        </p:txBody>
      </p:sp>
      <p:sp>
        <p:nvSpPr>
          <p:cNvPr id="132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羁绊全激活，升星后高级上阵</a:t>
            </a:r>
            <a:endParaRPr lang="en-US" sz="1100"/>
          </a:p>
        </p:txBody>
      </p:sp>
      <p:cxnSp>
        <p:nvCxnSpPr>
          <p:cNvPr id="133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34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5" name="AutoShape 9"/>
          <p:cNvSpPr/>
          <p:nvPr/>
        </p:nvSpPr>
        <p:spPr>
          <a:xfrm>
            <a:off x="635000" y="1651000"/>
            <a:ext cx="10922000" cy="1206500"/>
          </a:xfrm>
          <a:prstGeom prst="roundRect">
            <a:avLst>
              <a:gd name="adj" fmla="val 6315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12700" cap="flat" cmpd="sng">
            <a:solidFill>
              <a:srgbClr val="D4AF6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36" name="Connector 10"/>
          <p:cNvCxnSpPr/>
          <p:nvPr/>
        </p:nvCxnSpPr>
        <p:spPr>
          <a:xfrm rot="5355356">
            <a:off x="273050" y="2260641"/>
            <a:ext cx="977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37" name="AutoShape 11"/>
          <p:cNvSpPr txBox="1"/>
          <p:nvPr/>
        </p:nvSpPr>
        <p:spPr>
          <a:xfrm>
            <a:off x="952500" y="1701800"/>
            <a:ext cx="1041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点开右边最大NPC「器灵大殿」，先把【羁绊】能激活的全激活，再点【升星】能升的全升（升完记得羁绊也升级下），不能升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了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就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点开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【上阵】。上阵优先高级的，相同看属性（神圣伤害、攻击、真实伤害）。六转可上阵四个器灵。上阵好后点【合成】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看能不能合到高级，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一键放入，合到紫色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以上或属性更好的就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把上阵中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换下。</a:t>
            </a:r>
            <a:endParaRPr lang="en-US" sz="1100" b="0" i="0" u="none" strike="noStrike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38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3383" b="3383"/>
          <a:stretch>
            <a:fillRect/>
          </a:stretch>
        </p:blipFill>
        <p:spPr>
          <a:xfrm>
            <a:off x="1270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39" name="AutoShape 13"/>
          <p:cNvSpPr txBox="1"/>
          <p:nvPr/>
        </p:nvSpPr>
        <p:spPr>
          <a:xfrm>
            <a:off x="762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器灵羁绊激活</a:t>
            </a:r>
            <a:endParaRPr lang="en-US" sz="1100"/>
          </a:p>
        </p:txBody>
      </p:sp>
      <p:pic>
        <p:nvPicPr>
          <p:cNvPr id="140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3965" b="3965"/>
          <a:stretch>
            <a:fillRect/>
          </a:stretch>
        </p:blipFill>
        <p:spPr>
          <a:xfrm>
            <a:off x="7112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41" name="AutoShape 15"/>
          <p:cNvSpPr txBox="1"/>
          <p:nvPr/>
        </p:nvSpPr>
        <p:spPr>
          <a:xfrm>
            <a:off x="6604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器灵上阵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45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6" name="AutoShape 4"/>
          <p:cNvSpPr/>
          <p:nvPr/>
        </p:nvSpPr>
        <p:spPr>
          <a:xfrm>
            <a:off x="762000" y="355600"/>
            <a:ext cx="20955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47" name="AutoShape 5"/>
          <p:cNvSpPr txBox="1"/>
          <p:nvPr/>
        </p:nvSpPr>
        <p:spPr>
          <a:xfrm>
            <a:off x="762000" y="355600"/>
            <a:ext cx="2095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12 · 狂暴+官职</a:t>
            </a:r>
            <a:endParaRPr lang="en-US" sz="1100"/>
          </a:p>
        </p:txBody>
      </p:sp>
      <p:sp>
        <p:nvSpPr>
          <p:cNvPr id="148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开启狂暴，官职升到七品</a:t>
            </a:r>
            <a:endParaRPr lang="en-US" sz="1100"/>
          </a:p>
        </p:txBody>
      </p:sp>
      <p:cxnSp>
        <p:nvCxnSpPr>
          <p:cNvPr id="149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0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1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52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53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defRPr/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「狂暴」NPC也在这边上，顺手开启。往下走，把官职升到【七品】（前面礼包码领取的）。</a:t>
            </a:r>
            <a:endParaRPr lang="en-US" sz="1100"/>
          </a:p>
        </p:txBody>
      </p:sp>
      <p:pic>
        <p:nvPicPr>
          <p:cNvPr id="154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951" b="5951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55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开启狂暴状态</a:t>
            </a:r>
            <a:endParaRPr lang="en-US" sz="1100"/>
          </a:p>
        </p:txBody>
      </p:sp>
      <p:pic>
        <p:nvPicPr>
          <p:cNvPr id="156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5132" b="5132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57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官职升级到七品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0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1" name="AutoShape 4"/>
          <p:cNvSpPr/>
          <p:nvPr/>
        </p:nvSpPr>
        <p:spPr>
          <a:xfrm>
            <a:off x="762000" y="355600"/>
            <a:ext cx="16510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2" name="AutoShape 5"/>
          <p:cNvSpPr txBox="1"/>
          <p:nvPr/>
        </p:nvSpPr>
        <p:spPr>
          <a:xfrm>
            <a:off x="762000" y="3556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12 · 心悦会员</a:t>
            </a:r>
            <a:endParaRPr lang="en-US" sz="1100"/>
          </a:p>
        </p:txBody>
      </p:sp>
      <p:sp>
        <p:nvSpPr>
          <p:cNvPr id="173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领VIP1和每周奖励</a:t>
            </a:r>
            <a:endParaRPr lang="en-US" sz="1100"/>
          </a:p>
        </p:txBody>
      </p:sp>
      <p:cxnSp>
        <p:nvCxnSpPr>
          <p:cNvPr id="174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75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6" name="AutoShape 9"/>
          <p:cNvSpPr/>
          <p:nvPr/>
        </p:nvSpPr>
        <p:spPr>
          <a:xfrm>
            <a:off x="635000" y="1651000"/>
            <a:ext cx="10922000" cy="1206500"/>
          </a:xfrm>
          <a:prstGeom prst="roundRect">
            <a:avLst>
              <a:gd name="adj" fmla="val 6315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12700" cap="flat" cmpd="sng">
            <a:solidFill>
              <a:srgbClr val="D4AF6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77" name="Connector 10"/>
          <p:cNvCxnSpPr/>
          <p:nvPr/>
        </p:nvCxnSpPr>
        <p:spPr>
          <a:xfrm rot="5355356">
            <a:off x="273050" y="2260641"/>
            <a:ext cx="977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78" name="AutoShape 11"/>
          <p:cNvSpPr txBox="1"/>
          <p:nvPr/>
        </p:nvSpPr>
        <p:spPr>
          <a:xfrm>
            <a:off x="952500" y="1701800"/>
            <a:ext cx="1041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FFFF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斜着往左下方走，点开【心悦会员】，把VIP1和每周奖励领了。重要提醒：如果想补高档VIP，建议先补了再领；每周奖励每周一刷新，每周只能领一次。也不用担心领错，高档的无法领取低档的。</a:t>
            </a:r>
            <a:endParaRPr lang="en-US" sz="1100"/>
          </a:p>
        </p:txBody>
      </p:sp>
      <p:pic>
        <p:nvPicPr>
          <p:cNvPr id="179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296" b="5296"/>
          <a:stretch>
            <a:fillRect/>
          </a:stretch>
        </p:blipFill>
        <p:spPr>
          <a:xfrm>
            <a:off x="1270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80" name="AutoShape 13"/>
          <p:cNvSpPr txBox="1"/>
          <p:nvPr/>
        </p:nvSpPr>
        <p:spPr>
          <a:xfrm>
            <a:off x="762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心悦会员NPC位置</a:t>
            </a:r>
            <a:endParaRPr lang="en-US" sz="1100"/>
          </a:p>
        </p:txBody>
      </p:sp>
      <p:pic>
        <p:nvPicPr>
          <p:cNvPr id="181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3695" b="3695"/>
          <a:stretch>
            <a:fillRect/>
          </a:stretch>
        </p:blipFill>
        <p:spPr>
          <a:xfrm>
            <a:off x="7112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82" name="AutoShape 15"/>
          <p:cNvSpPr txBox="1"/>
          <p:nvPr/>
        </p:nvSpPr>
        <p:spPr>
          <a:xfrm>
            <a:off x="6604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心悦VIP1和每周奖励领取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1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86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7" name="AutoShape 4"/>
          <p:cNvSpPr/>
          <p:nvPr/>
        </p:nvSpPr>
        <p:spPr>
          <a:xfrm>
            <a:off x="762000" y="355600"/>
            <a:ext cx="25146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88" name="AutoShape 5"/>
          <p:cNvSpPr txBox="1"/>
          <p:nvPr/>
        </p:nvSpPr>
        <p:spPr>
          <a:xfrm>
            <a:off x="762000" y="355600"/>
            <a:ext cx="2514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13-14 · 捐献+武神</a:t>
            </a:r>
            <a:endParaRPr lang="en-US" sz="1100"/>
          </a:p>
        </p:txBody>
      </p:sp>
      <p:sp>
        <p:nvSpPr>
          <p:cNvPr id="189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◆ 捐献88800灵符封顶，武神之躯一键</a:t>
            </a:r>
            <a:r>
              <a:rPr lang="zh-CN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添</a:t>
            </a:r>
            <a:r>
              <a:rPr 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加</a:t>
            </a:r>
            <a:r>
              <a:rPr lang="zh-CN" altLang="en-US" sz="24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（仅供前期起号参考）</a:t>
            </a:r>
            <a:endParaRPr lang="zh-CN" altLang="en-US" sz="2400" b="1" i="0" u="none" strike="noStrike">
              <a:solidFill>
                <a:srgbClr val="FFFFFF">
                  <a:alpha val="100000"/>
                </a:srgbClr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190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91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2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193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94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往左走【捐献榜】捐88800灵符封顶锁第1名；继续往右【武神之躯】一键添加使用，买了18元礼包有248个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武神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丹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能升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到3级6阶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左右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（600-800神圣伤害），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没买的只有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60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个武神丹，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(100-200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点神圣伤害）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前期开荒打怪很舒服。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95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498" b="5498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96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捐献榜88800灵符第1名</a:t>
            </a:r>
            <a:endParaRPr lang="en-US" sz="1100"/>
          </a:p>
        </p:txBody>
      </p:sp>
      <p:pic>
        <p:nvPicPr>
          <p:cNvPr id="197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6136" b="6136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198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武神之躯三级九阶属性</a:t>
            </a:r>
            <a:endParaRPr lang="en-US" sz="11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02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3" name="AutoShape 4"/>
          <p:cNvSpPr/>
          <p:nvPr/>
        </p:nvSpPr>
        <p:spPr>
          <a:xfrm>
            <a:off x="762000" y="355600"/>
            <a:ext cx="25146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4" name="AutoShape 5"/>
          <p:cNvSpPr txBox="1"/>
          <p:nvPr/>
        </p:nvSpPr>
        <p:spPr>
          <a:xfrm>
            <a:off x="762000" y="355600"/>
            <a:ext cx="25146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15-16 · 虎符+灵兽</a:t>
            </a:r>
            <a:endParaRPr lang="en-US" sz="1100"/>
          </a:p>
        </p:txBody>
      </p:sp>
      <p:sp>
        <p:nvSpPr>
          <p:cNvPr id="205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虎符直接碎炼，灵兽出战小白虎</a:t>
            </a:r>
            <a:endParaRPr lang="en-US" sz="1100"/>
          </a:p>
        </p:txBody>
      </p:sp>
      <p:cxnSp>
        <p:nvCxnSpPr>
          <p:cNvPr id="206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07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08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09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0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菜单「虎符」直接碎炼，领了29800档能到10星；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没领的只能到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8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星，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再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点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开【灵兽】出战君临送的小白虎，买了18元礼包的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灵兽可升到61级。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11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l="11136" r="11136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12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虎符碎炼属性</a:t>
            </a:r>
            <a:endParaRPr lang="en-US" sz="1100"/>
          </a:p>
        </p:txBody>
      </p:sp>
      <p:pic>
        <p:nvPicPr>
          <p:cNvPr id="213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4254" b="4254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14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灵兽小白虎上阵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18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9" name="AutoShape 4"/>
          <p:cNvSpPr/>
          <p:nvPr/>
        </p:nvSpPr>
        <p:spPr>
          <a:xfrm>
            <a:off x="762000" y="355600"/>
            <a:ext cx="18161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0" name="AutoShape 5"/>
          <p:cNvSpPr txBox="1"/>
          <p:nvPr/>
        </p:nvSpPr>
        <p:spPr>
          <a:xfrm>
            <a:off x="762000" y="355600"/>
            <a:ext cx="18161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17 · 二大陆</a:t>
            </a:r>
            <a:endParaRPr lang="en-US" sz="1100"/>
          </a:p>
        </p:txBody>
      </p:sp>
      <p:sp>
        <p:nvSpPr>
          <p:cNvPr id="221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盟重老兵进冰雪之城，找独孤败天</a:t>
            </a:r>
            <a:endParaRPr lang="en-US" sz="1100"/>
          </a:p>
        </p:txBody>
      </p:sp>
      <p:cxnSp>
        <p:nvCxnSpPr>
          <p:cNvPr id="222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23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24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25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26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一大陆能升的都升完了，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系统提示的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邮件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都给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领了，背包整理下，5个祝福油点掉。点开盟重老兵进冰雪之城，进入后先找到【独孤败天】。</a:t>
            </a:r>
            <a:endParaRPr lang="en-US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27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5528" b="5528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28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地图选择进冰雪之城</a:t>
            </a:r>
            <a:endParaRPr lang="en-US" sz="1100"/>
          </a:p>
        </p:txBody>
      </p:sp>
      <p:pic>
        <p:nvPicPr>
          <p:cNvPr id="229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9285" b="9285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30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独孤败天NPC位置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34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5" name="AutoShape 4"/>
          <p:cNvSpPr/>
          <p:nvPr/>
        </p:nvSpPr>
        <p:spPr>
          <a:xfrm>
            <a:off x="762000" y="355600"/>
            <a:ext cx="16764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36" name="AutoShape 5"/>
          <p:cNvSpPr txBox="1"/>
          <p:nvPr/>
        </p:nvSpPr>
        <p:spPr>
          <a:xfrm>
            <a:off x="762000" y="355600"/>
            <a:ext cx="16764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17 · 神魔</a:t>
            </a:r>
            <a:endParaRPr lang="en-US" sz="1100"/>
          </a:p>
        </p:txBody>
      </p:sp>
      <p:sp>
        <p:nvSpPr>
          <p:cNvPr id="237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神魔全点2，解锁黑暗之森</a:t>
            </a:r>
            <a:endParaRPr lang="en-US" sz="1100"/>
          </a:p>
        </p:txBody>
      </p:sp>
      <p:cxnSp>
        <p:nvCxnSpPr>
          <p:cNvPr id="238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39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40" name="AutoShape 9"/>
          <p:cNvSpPr/>
          <p:nvPr/>
        </p:nvSpPr>
        <p:spPr>
          <a:xfrm>
            <a:off x="635000" y="1651000"/>
            <a:ext cx="10922000" cy="952500"/>
          </a:xfrm>
          <a:prstGeom prst="roundRect">
            <a:avLst>
              <a:gd name="adj" fmla="val 8000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41" name="Connector 10"/>
          <p:cNvCxnSpPr/>
          <p:nvPr/>
        </p:nvCxnSpPr>
        <p:spPr>
          <a:xfrm rot="5332601">
            <a:off x="438150" y="2095562"/>
            <a:ext cx="6477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42" name="AutoShape 11"/>
          <p:cNvSpPr txBox="1"/>
          <p:nvPr/>
        </p:nvSpPr>
        <p:spPr>
          <a:xfrm>
            <a:off x="952500" y="1752600"/>
            <a:ext cx="1041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把神魔全部点到2，全部2级可以进入地图【黑暗之森】里面爆率极高，打元宝超快。送的169个神魔结晶足够全部点到2。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想点神魔</a:t>
            </a:r>
            <a:r>
              <a:rPr lang="en-US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23</a:t>
            </a:r>
            <a:r>
              <a:rPr lang="zh-CN" sz="1200" b="0" i="0" u="none" strike="noStrike">
                <a:solidFill>
                  <a:srgbClr val="E1E6F0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的也可以搏一搏</a:t>
            </a:r>
            <a:endParaRPr lang="zh-CN" sz="1200" b="0" i="0" u="none" strike="noStrike">
              <a:solidFill>
                <a:srgbClr val="E1E6F0">
                  <a:alpha val="94902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43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6411" b="6411"/>
          <a:stretch>
            <a:fillRect/>
          </a:stretch>
        </p:blipFill>
        <p:spPr>
          <a:xfrm>
            <a:off x="1270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44" name="AutoShape 13"/>
          <p:cNvSpPr txBox="1"/>
          <p:nvPr/>
        </p:nvSpPr>
        <p:spPr>
          <a:xfrm>
            <a:off x="762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神魔之体五维全2</a:t>
            </a:r>
            <a:endParaRPr lang="en-US" sz="1100"/>
          </a:p>
        </p:txBody>
      </p:sp>
      <p:pic>
        <p:nvPicPr>
          <p:cNvPr id="245" name="Picture 14"/>
          <p:cNvPicPr>
            <a:picLocks noChangeAspect="1"/>
          </p:cNvPicPr>
          <p:nvPr/>
        </p:nvPicPr>
        <p:blipFill>
          <a:blip r:embed="rId3">
            <a:alphaModFix amt="92000"/>
          </a:blip>
          <a:srcRect t="13486" b="13486"/>
          <a:stretch>
            <a:fillRect/>
          </a:stretch>
        </p:blipFill>
        <p:spPr>
          <a:xfrm>
            <a:off x="7112000" y="29210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46" name="AutoShape 15"/>
          <p:cNvSpPr txBox="1"/>
          <p:nvPr/>
        </p:nvSpPr>
        <p:spPr>
          <a:xfrm>
            <a:off x="6604000" y="53086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B4C3D7">
                    <a:alpha val="8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黑暗之森地图</a:t>
            </a:r>
            <a:endParaRPr lang="en-US" sz="11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50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45000"/>
                </a:srgbClr>
              </a:gs>
              <a:gs pos="100000">
                <a:srgbClr val="081220">
                  <a:alpha val="55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1" name="AutoShape 4"/>
          <p:cNvSpPr/>
          <p:nvPr/>
        </p:nvSpPr>
        <p:spPr>
          <a:xfrm>
            <a:off x="762000" y="355600"/>
            <a:ext cx="1651000" cy="304800"/>
          </a:xfrm>
          <a:prstGeom prst="roundRect">
            <a:avLst>
              <a:gd name="adj" fmla="val 16666"/>
            </a:avLst>
          </a:prstGeom>
          <a:solidFill>
            <a:srgbClr val="D4AF6E">
              <a:alpha val="20000"/>
            </a:srgbClr>
          </a:solidFill>
          <a:ln w="12700" cap="flat" cmpd="sng">
            <a:solidFill>
              <a:srgbClr val="D4AF6E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2" name="AutoShape 5"/>
          <p:cNvSpPr txBox="1"/>
          <p:nvPr/>
        </p:nvSpPr>
        <p:spPr>
          <a:xfrm>
            <a:off x="762000" y="355600"/>
            <a:ext cx="16510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100" b="0" i="0" u="none" strike="noStrike">
                <a:solidFill>
                  <a:srgbClr val="D4AF6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STEP 18 · 词</a:t>
            </a:r>
            <a:r>
              <a:rPr lang="zh-CN" sz="1100" b="0" i="0" u="none" strike="noStrike">
                <a:solidFill>
                  <a:srgbClr val="D4AF6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条</a:t>
            </a:r>
            <a:r>
              <a:rPr lang="en-US" sz="1100" b="0" i="0" u="none" strike="noStrike">
                <a:solidFill>
                  <a:srgbClr val="D4AF6E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气运</a:t>
            </a:r>
            <a:endParaRPr lang="en-US" sz="1100" b="0" i="0" u="none" strike="noStrike">
              <a:solidFill>
                <a:srgbClr val="D4AF6E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53" name="AutoShape 6"/>
          <p:cNvSpPr txBox="1"/>
          <p:nvPr/>
        </p:nvSpPr>
        <p:spPr>
          <a:xfrm>
            <a:off x="762000" y="787400"/>
            <a:ext cx="10668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76200" dist="190500" dir="2700000" algn="tl">
              <a:srgbClr val="000000">
                <a:alpha val="7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FFFFFF"/>
                </a:solidFill>
                <a:latin typeface="Long Cang"/>
                <a:ea typeface="Long Cang"/>
                <a:cs typeface="Long Cang"/>
                <a:sym typeface="Long Cang"/>
              </a:rPr>
              <a:t>◆ 四条词条免费激活，开荒优先神圣伤害</a:t>
            </a:r>
            <a:endParaRPr lang="en-US" sz="1100"/>
          </a:p>
        </p:txBody>
      </p:sp>
      <p:cxnSp>
        <p:nvCxnSpPr>
          <p:cNvPr id="254" name="Connector 7"/>
          <p:cNvCxnSpPr/>
          <p:nvPr/>
        </p:nvCxnSpPr>
        <p:spPr>
          <a:xfrm rot="-14323">
            <a:off x="762013" y="14668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5" name="AutoShape 8"/>
          <p:cNvSpPr/>
          <p:nvPr/>
        </p:nvSpPr>
        <p:spPr>
          <a:xfrm>
            <a:off x="2032000" y="1435100"/>
            <a:ext cx="76200" cy="76200"/>
          </a:xfrm>
          <a:prstGeom prst="diamond">
            <a:avLst/>
          </a:prstGeom>
          <a:solidFill>
            <a:srgbClr val="D4AF6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6" name="AutoShape 9"/>
          <p:cNvSpPr/>
          <p:nvPr/>
        </p:nvSpPr>
        <p:spPr>
          <a:xfrm>
            <a:off x="635000" y="1651000"/>
            <a:ext cx="10922000" cy="1206500"/>
          </a:xfrm>
          <a:prstGeom prst="roundRect">
            <a:avLst>
              <a:gd name="adj" fmla="val 6315"/>
            </a:avLst>
          </a:prstGeom>
          <a:gradFill rotWithShape="1">
            <a:gsLst>
              <a:gs pos="0">
                <a:srgbClr val="D4AF6E">
                  <a:alpha val="18000"/>
                </a:srgbClr>
              </a:gs>
              <a:gs pos="100000">
                <a:srgbClr val="000000">
                  <a:alpha val="30000"/>
                </a:srgbClr>
              </a:gs>
            </a:gsLst>
            <a:lin ang="0"/>
          </a:gradFill>
          <a:ln w="12700" cap="flat" cmpd="sng">
            <a:solidFill>
              <a:srgbClr val="D4AF6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cxnSp>
        <p:nvCxnSpPr>
          <p:cNvPr id="257" name="Connector 10"/>
          <p:cNvCxnSpPr/>
          <p:nvPr/>
        </p:nvCxnSpPr>
        <p:spPr>
          <a:xfrm rot="5355356">
            <a:off x="273050" y="2260641"/>
            <a:ext cx="9779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ap="flat" cmpd="sng">
            <a:solidFill>
              <a:srgbClr val="D4AF6E">
                <a:alpha val="8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8" name="AutoShape 11"/>
          <p:cNvSpPr txBox="1"/>
          <p:nvPr/>
        </p:nvSpPr>
        <p:spPr>
          <a:xfrm>
            <a:off x="952500" y="1701800"/>
            <a:ext cx="1041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点开角色左边四条词条，每条首次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激活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免费。开荒打怪优先神圣伤害（上古300/起源700/鸿蒙1000），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出鸿蒙直接起飞；想打架选真实伤害；想拿攻击榜选攻击。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先「重置气运」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免费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激活。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激活后没有想要的再使用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气运券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（礼包码有送的）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试试手气，气运卷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用完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，此时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还有二十多万灵符可继续洗，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或者商城买天地恶魔提升，也可直接下图打怪，灵符保留。</a:t>
            </a:r>
            <a:r>
              <a:rPr lang="en-US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建议洗几个神圣伤害配合武神之躯打怪超快</a:t>
            </a:r>
            <a:r>
              <a:rPr lang="zh-CN" sz="1100" b="0" i="0" u="none" strike="noStrike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，具体看玩家个人</a:t>
            </a:r>
            <a:endParaRPr lang="zh-CN" sz="1100" b="0" i="0" u="none" strike="noStrike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59" name="Picture 12"/>
          <p:cNvPicPr>
            <a:picLocks noChangeAspect="1"/>
          </p:cNvPicPr>
          <p:nvPr/>
        </p:nvPicPr>
        <p:blipFill>
          <a:blip r:embed="rId2">
            <a:alphaModFix amt="92000"/>
          </a:blip>
          <a:srcRect t="17931" b="17931"/>
          <a:stretch>
            <a:fillRect/>
          </a:stretch>
        </p:blipFill>
        <p:spPr>
          <a:xfrm>
            <a:off x="4191000" y="3111500"/>
            <a:ext cx="3810000" cy="2286000"/>
          </a:xfrm>
          <a:prstGeom prst="roundRect">
            <a:avLst>
              <a:gd name="adj" fmla="val 5555"/>
            </a:avLst>
          </a:prstGeom>
          <a:noFill/>
          <a:ln w="12700" cap="flat" cmpd="sng">
            <a:solidFill>
              <a:srgbClr val="D4AF6E">
                <a:alpha val="58880"/>
              </a:srgbClr>
            </a:solidFill>
            <a:prstDash val="solid"/>
            <a:round/>
          </a:ln>
          <a:effectLst>
            <a:outerShdw blurRad="190500" dist="190500" dir="2700000" algn="tl">
              <a:srgbClr val="000000">
                <a:alpha val="50000"/>
              </a:srgbClr>
            </a:outerShdw>
          </a:effectLst>
        </p:spPr>
      </p:pic>
      <p:sp>
        <p:nvSpPr>
          <p:cNvPr id="260" name="AutoShape 13"/>
          <p:cNvSpPr txBox="1"/>
          <p:nvPr/>
        </p:nvSpPr>
        <p:spPr>
          <a:xfrm>
            <a:off x="3683000" y="5499100"/>
            <a:ext cx="4826000" cy="228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100" b="0" i="0" u="none" strike="noStrike">
                <a:solidFill>
                  <a:srgbClr val="D4AF6E">
                    <a:alpha val="94902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◆ 人物词条四槽</a:t>
            </a:r>
            <a:endParaRPr lang="en-US" sz="11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  <a:effectLst/>
      </p:bgPr>
    </p:bg>
    <p:spTree>
      <p:nvGrpSpPr>
        <p:cNvPr id="2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Picture 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64" name="AutoShape 3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081220">
                  <a:alpha val="35000"/>
                </a:srgbClr>
              </a:gs>
              <a:gs pos="100000">
                <a:srgbClr val="081220">
                  <a:alpha val="50000"/>
                </a:srgbClr>
              </a:gs>
            </a:gsLst>
            <a:lin ang="540000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65" name="AutoShape 4"/>
          <p:cNvSpPr txBox="1"/>
          <p:nvPr/>
        </p:nvSpPr>
        <p:spPr>
          <a:xfrm>
            <a:off x="774443" y="2667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buClr>
                <a:srgbClr val="000000">
                  <a:alpha val="100000"/>
                </a:srgbClr>
              </a:buClr>
              <a:buFont typeface="Arial" panose="020B0604020202020204"/>
              <a:defRPr sz="1400" b="0" i="0" u="none" strike="noStrike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en-US" sz="36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起号流程结束，开始下图</a:t>
            </a:r>
            <a:r>
              <a:rPr lang="zh-CN" sz="3600" b="1" i="0" u="none" strike="noStrike">
                <a:solidFill>
                  <a:srgbClr val="FFFFFF">
                    <a:alpha val="100000"/>
                  </a:srgbClr>
                </a:solidFill>
                <a:latin typeface="Long Cang"/>
                <a:ea typeface="Long Cang"/>
                <a:cs typeface="Long Cang"/>
                <a:sym typeface="Long Cang"/>
              </a:rPr>
              <a:t>打怪</a:t>
            </a:r>
            <a:endParaRPr lang="zh-CN" sz="3600" b="1" i="0" u="none" strike="noStrike">
              <a:solidFill>
                <a:srgbClr val="FFFFFF">
                  <a:alpha val="100000"/>
                </a:srgbClr>
              </a:solidFill>
              <a:latin typeface="Long Cang"/>
              <a:ea typeface="Long Cang"/>
              <a:cs typeface="Long Cang"/>
              <a:sym typeface="Long Cang"/>
            </a:endParaRPr>
          </a:p>
        </p:txBody>
      </p:sp>
      <p:cxnSp>
        <p:nvCxnSpPr>
          <p:cNvPr id="266" name="Connector 5"/>
          <p:cNvCxnSpPr/>
          <p:nvPr/>
        </p:nvCxnSpPr>
        <p:spPr>
          <a:xfrm rot="-17188">
            <a:off x="4490498" y="3460750"/>
            <a:ext cx="254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D4AF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67" name="AutoShape 6"/>
          <p:cNvSpPr txBox="1"/>
          <p:nvPr/>
        </p:nvSpPr>
        <p:spPr>
          <a:xfrm>
            <a:off x="0" y="4365625"/>
            <a:ext cx="1117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  <a:effectLst>
            <a:outerShdw blurRad="254000" dist="190500" dir="2700000" algn="tl">
              <a:srgbClr val="FFC832">
                <a:alpha val="80000"/>
              </a:srgbClr>
            </a:outerShdw>
          </a:effectLst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4800" b="1" i="0" u="none" strike="noStrike">
                <a:solidFill>
                  <a:srgbClr val="FFD7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游昕冰雪复古手游</a:t>
            </a:r>
            <a:r>
              <a:rPr lang="en-US" sz="4800" b="1" i="0" u="none" strike="noStrike">
                <a:solidFill>
                  <a:srgbClr val="FFD764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 祝大家游戏愉快</a:t>
            </a:r>
            <a:endParaRPr lang="en-US" sz="11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206,&quot;left&quot;:60,&quot;top&quot;:230,&quot;width&quot;:840}"/>
</p:tagLst>
</file>

<file path=ppt/tags/tag2.xml><?xml version="1.0" encoding="utf-8"?>
<p:tagLst xmlns:p="http://schemas.openxmlformats.org/presentationml/2006/main">
  <p:tag name="KSO_WM_DIAGRAM_VIRTUALLY_FRAME" val="{&quot;height&quot;:206,&quot;left&quot;:60,&quot;top&quot;:230,&quot;width&quot;:840}"/>
</p:tagLst>
</file>

<file path=ppt/tags/tag3.xml><?xml version="1.0" encoding="utf-8"?>
<p:tagLst xmlns:p="http://schemas.openxmlformats.org/presentationml/2006/main">
  <p:tag name="KSO_WM_DIAGRAM_VIRTUALLY_FRAME" val="{&quot;height&quot;:206,&quot;left&quot;:60,&quot;top&quot;:230,&quot;width&quot;:840}"/>
</p:tagLst>
</file>

<file path=ppt/tags/tag4.xml><?xml version="1.0" encoding="utf-8"?>
<p:tagLst xmlns:p="http://schemas.openxmlformats.org/presentationml/2006/main">
  <p:tag name="KSO_WM_DIAGRAM_VIRTUALLY_FRAME" val="{&quot;height&quot;:206,&quot;left&quot;:60,&quot;top&quot;:230,&quot;width&quot;:840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3494</Words>
  <Application>WPS 演示</Application>
  <PresentationFormat/>
  <Paragraphs>236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Arial</vt:lpstr>
      <vt:lpstr>宋体</vt:lpstr>
      <vt:lpstr>Wingdings</vt:lpstr>
      <vt:lpstr>Arial</vt:lpstr>
      <vt:lpstr>Long Cang</vt:lpstr>
      <vt:lpstr>Segoe Print</vt:lpstr>
      <vt:lpstr>Noto Sans SC</vt:lpstr>
      <vt:lpstr>微软雅黑</vt:lpstr>
      <vt:lpstr>Arial Unicode MS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WPS_1643003427</cp:lastModifiedBy>
  <cp:revision>7</cp:revision>
  <dcterms:created xsi:type="dcterms:W3CDTF">2026-10-19T10:42:00Z</dcterms:created>
  <dcterms:modified xsi:type="dcterms:W3CDTF">2026-10-19T11:02:57Z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534A4C1334EF410ABC13C16CB64E8922_13</vt:lpwstr>
  </property>
  <property fmtid="{D5CDD505-2E9C-101B-9397-08002B2CF9AE}" pid="3" name="KSOProductBuildVer">
    <vt:lpwstr>2052-12.1.0.28505</vt:lpwstr>
  </property>
</Properties>
</file>